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9" r:id="rId13"/>
    <p:sldId id="270" r:id="rId14"/>
    <p:sldId id="271" r:id="rId15"/>
    <p:sldId id="267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5A0F6-488C-4D24-900A-4587C95C0567}" type="datetimeFigureOut">
              <a:rPr lang="ru-RU" smtClean="0"/>
              <a:pPr/>
              <a:t>14.04.2021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41FA5-1CB7-44D2-82BD-1CCB264B9B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5A0F6-488C-4D24-900A-4587C95C0567}" type="datetimeFigureOut">
              <a:rPr lang="ru-RU" smtClean="0"/>
              <a:pPr/>
              <a:t>14.04.2021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41FA5-1CB7-44D2-82BD-1CCB264B9B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5A0F6-488C-4D24-900A-4587C95C0567}" type="datetimeFigureOut">
              <a:rPr lang="ru-RU" smtClean="0"/>
              <a:pPr/>
              <a:t>14.04.2021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41FA5-1CB7-44D2-82BD-1CCB264B9B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5A0F6-488C-4D24-900A-4587C95C0567}" type="datetimeFigureOut">
              <a:rPr lang="ru-RU" smtClean="0"/>
              <a:pPr/>
              <a:t>14.04.2021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41FA5-1CB7-44D2-82BD-1CCB264B9B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5A0F6-488C-4D24-900A-4587C95C0567}" type="datetimeFigureOut">
              <a:rPr lang="ru-RU" smtClean="0"/>
              <a:pPr/>
              <a:t>14.04.2021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41FA5-1CB7-44D2-82BD-1CCB264B9B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5A0F6-488C-4D24-900A-4587C95C0567}" type="datetimeFigureOut">
              <a:rPr lang="ru-RU" smtClean="0"/>
              <a:pPr/>
              <a:t>14.04.2021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41FA5-1CB7-44D2-82BD-1CCB264B9B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5A0F6-488C-4D24-900A-4587C95C0567}" type="datetimeFigureOut">
              <a:rPr lang="ru-RU" smtClean="0"/>
              <a:pPr/>
              <a:t>14.04.2021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41FA5-1CB7-44D2-82BD-1CCB264B9B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5A0F6-488C-4D24-900A-4587C95C0567}" type="datetimeFigureOut">
              <a:rPr lang="ru-RU" smtClean="0"/>
              <a:pPr/>
              <a:t>14.04.2021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41FA5-1CB7-44D2-82BD-1CCB264B9B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5A0F6-488C-4D24-900A-4587C95C0567}" type="datetimeFigureOut">
              <a:rPr lang="ru-RU" smtClean="0"/>
              <a:pPr/>
              <a:t>14.04.2021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41FA5-1CB7-44D2-82BD-1CCB264B9B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5A0F6-488C-4D24-900A-4587C95C0567}" type="datetimeFigureOut">
              <a:rPr lang="ru-RU" smtClean="0"/>
              <a:pPr/>
              <a:t>14.04.2021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41FA5-1CB7-44D2-82BD-1CCB264B9B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5A0F6-488C-4D24-900A-4587C95C0567}" type="datetimeFigureOut">
              <a:rPr lang="ru-RU" smtClean="0"/>
              <a:pPr/>
              <a:t>14.04.2021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41FA5-1CB7-44D2-82BD-1CCB264B9B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05A0F6-488C-4D24-900A-4587C95C0567}" type="datetimeFigureOut">
              <a:rPr lang="ru-RU" smtClean="0"/>
              <a:pPr/>
              <a:t>14.04.2021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E41FA5-1CB7-44D2-82BD-1CCB264B9B0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71547"/>
            <a:ext cx="7772400" cy="3143272"/>
          </a:xfrm>
        </p:spPr>
        <p:txBody>
          <a:bodyPr>
            <a:noAutofit/>
          </a:bodyPr>
          <a:lstStyle/>
          <a:p>
            <a:r>
              <a:rPr lang="ru-RU" sz="8000" i="1" dirty="0" smtClean="0">
                <a:solidFill>
                  <a:schemeClr val="tx2"/>
                </a:solidFill>
              </a:rPr>
              <a:t>Игровая </a:t>
            </a:r>
            <a:br>
              <a:rPr lang="ru-RU" sz="8000" i="1" dirty="0" smtClean="0">
                <a:solidFill>
                  <a:schemeClr val="tx2"/>
                </a:solidFill>
              </a:rPr>
            </a:br>
            <a:r>
              <a:rPr lang="ru-RU" sz="8000" i="1" dirty="0" smtClean="0">
                <a:solidFill>
                  <a:schemeClr val="tx2"/>
                </a:solidFill>
              </a:rPr>
              <a:t>технология</a:t>
            </a:r>
            <a:endParaRPr lang="ru-RU" sz="8000" i="1" dirty="0">
              <a:solidFill>
                <a:schemeClr val="tx2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r>
              <a:rPr lang="ru-RU" dirty="0" smtClean="0">
                <a:solidFill>
                  <a:schemeClr val="tx2"/>
                </a:solidFill>
              </a:rPr>
              <a:t>Воспитатель: </a:t>
            </a:r>
            <a:r>
              <a:rPr lang="ru-RU" dirty="0" err="1" smtClean="0">
                <a:solidFill>
                  <a:schemeClr val="tx2"/>
                </a:solidFill>
              </a:rPr>
              <a:t>Каржанова</a:t>
            </a:r>
            <a:r>
              <a:rPr lang="ru-RU" dirty="0" smtClean="0">
                <a:solidFill>
                  <a:schemeClr val="tx2"/>
                </a:solidFill>
              </a:rPr>
              <a:t> Н.В.</a:t>
            </a:r>
            <a:endParaRPr lang="ru-RU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C:\Users\OLGA\Desktop\hello_html_m3b8043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428596" y="642918"/>
            <a:ext cx="7139117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Игры и игрушки на развитие мелкой моторики способствуют </a:t>
            </a:r>
            <a:r>
              <a:rPr kumimoji="0" lang="ru-RU" sz="3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работе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 речевых и мыслительных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центров головного мозга, развитию творческих способностей и формированию усидчивости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 («Мозаика», «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Пазлы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», «Собери бусы» и т.д.).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C:\Users\OLGA\Desktop\hello_html_m3b8043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785786" y="285728"/>
            <a:ext cx="7072362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Segoe UI" pitchFamily="34" charset="0"/>
              </a:rPr>
              <a:t>Сюжетно-ролевая игра.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Segoe UI" pitchFamily="34" charset="0"/>
              </a:rPr>
              <a:t> </a:t>
            </a:r>
            <a:r>
              <a:rPr lang="ru-RU" sz="3600" dirty="0" smtClean="0">
                <a:solidFill>
                  <a:srgbClr val="000000"/>
                </a:solidFill>
                <a:ea typeface="Times New Roman" pitchFamily="18" charset="0"/>
                <a:cs typeface="Segoe UI" pitchFamily="34" charset="0"/>
              </a:rPr>
              <a:t>П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Segoe UI" pitchFamily="34" charset="0"/>
              </a:rPr>
              <a:t>еред тем как проводить сюжетно-ролевую игру надо обучить детей игровым ситуациям. Игровые ситуации: </a:t>
            </a:r>
            <a:r>
              <a:rPr kumimoji="0" lang="ru-RU" sz="3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Segoe UI" pitchFamily="34" charset="0"/>
              </a:rPr>
              <a:t>«Накормим куклу Катю»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Segoe UI" pitchFamily="34" charset="0"/>
              </a:rPr>
              <a:t>, </a:t>
            </a:r>
            <a:r>
              <a:rPr kumimoji="0" lang="ru-RU" sz="3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Segoe UI" pitchFamily="34" charset="0"/>
              </a:rPr>
              <a:t>«Машенька проснулась»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Segoe UI" pitchFamily="34" charset="0"/>
              </a:rPr>
              <a:t>, </a:t>
            </a:r>
            <a:r>
              <a:rPr kumimoji="0" lang="ru-RU" sz="3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Segoe UI" pitchFamily="34" charset="0"/>
              </a:rPr>
              <a:t>«Кукла заболела»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Segoe UI" pitchFamily="34" charset="0"/>
              </a:rPr>
              <a:t>и др.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C:\Users\OLGA\Desktop\hello_html_m3b8043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642910" y="714356"/>
            <a:ext cx="750099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800" dirty="0" smtClean="0"/>
              <a:t>Театрализованная игра.</a:t>
            </a:r>
          </a:p>
          <a:p>
            <a:r>
              <a:rPr lang="ru-RU" sz="2800" dirty="0" smtClean="0"/>
              <a:t>Театрально-игровая деятельность обогащает детей новыми впечатлениями, знаниями, умениями, развивает интерес к литературе, театру, формирует диалогическую, эмоционально-насыщенную речь, активизирует словарь, способствует нравственно-эстетическому воспитанию каждого ребенка. </a:t>
            </a:r>
            <a:endParaRPr lang="ru-RU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C:\Users\OLGA\Desktop\hello_html_m3b8043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714348" y="500042"/>
            <a:ext cx="7815103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Использование </a:t>
            </a:r>
            <a:r>
              <a:rPr kumimoji="0" lang="ru-RU" sz="3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игровых технологий с детьми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 2-3 лет позволяет добиться лучшего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усвоения учебного материала. Благодаря чему они становятся самостоятельнее, активнее, дети способны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 применять свои знания в новых ситуациях, использовать на практике и самостоятельно добывать их.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То есть через игру идёт процесс развития индивидуальных способностей, психических функций.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OLGA\Desktop\hello_html_m3b8043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3" name="Рисунок 2" descr="IMG_20210413_162839.jpg"/>
          <p:cNvPicPr/>
          <p:nvPr/>
        </p:nvPicPr>
        <p:blipFill>
          <a:blip r:embed="rId3" cstate="print"/>
          <a:stretch>
            <a:fillRect/>
          </a:stretch>
        </p:blipFill>
        <p:spPr>
          <a:xfrm rot="5400000">
            <a:off x="3607586" y="1074582"/>
            <a:ext cx="1928825" cy="1494129"/>
          </a:xfrm>
          <a:prstGeom prst="rect">
            <a:avLst/>
          </a:prstGeom>
        </p:spPr>
      </p:pic>
      <p:pic>
        <p:nvPicPr>
          <p:cNvPr id="4" name="Рисунок 3" descr="IMG_20201005_161826.jpg"/>
          <p:cNvPicPr/>
          <p:nvPr/>
        </p:nvPicPr>
        <p:blipFill>
          <a:blip r:embed="rId4" cstate="print"/>
          <a:stretch>
            <a:fillRect/>
          </a:stretch>
        </p:blipFill>
        <p:spPr>
          <a:xfrm rot="5400000">
            <a:off x="1500166" y="857233"/>
            <a:ext cx="1928825" cy="1928826"/>
          </a:xfrm>
          <a:prstGeom prst="rect">
            <a:avLst/>
          </a:prstGeom>
        </p:spPr>
      </p:pic>
      <p:pic>
        <p:nvPicPr>
          <p:cNvPr id="5" name="Рисунок 4" descr="IMG_20201208_165859.jpg"/>
          <p:cNvPicPr/>
          <p:nvPr/>
        </p:nvPicPr>
        <p:blipFill>
          <a:blip r:embed="rId5" cstate="print"/>
          <a:stretch>
            <a:fillRect/>
          </a:stretch>
        </p:blipFill>
        <p:spPr>
          <a:xfrm rot="5400000">
            <a:off x="5822167" y="892952"/>
            <a:ext cx="1928822" cy="1857388"/>
          </a:xfrm>
          <a:prstGeom prst="rect">
            <a:avLst/>
          </a:prstGeom>
        </p:spPr>
      </p:pic>
      <p:pic>
        <p:nvPicPr>
          <p:cNvPr id="6" name="Рисунок 5" descr="IMG_20201223_105459.jpg"/>
          <p:cNvPicPr/>
          <p:nvPr/>
        </p:nvPicPr>
        <p:blipFill>
          <a:blip r:embed="rId6" cstate="print"/>
          <a:stretch>
            <a:fillRect/>
          </a:stretch>
        </p:blipFill>
        <p:spPr>
          <a:xfrm rot="5400000">
            <a:off x="1285852" y="3786190"/>
            <a:ext cx="2357454" cy="1785950"/>
          </a:xfrm>
          <a:prstGeom prst="rect">
            <a:avLst/>
          </a:prstGeom>
        </p:spPr>
      </p:pic>
      <p:pic>
        <p:nvPicPr>
          <p:cNvPr id="7" name="Рисунок 6" descr="IMG-98542ac09da79cfc5ed4745b084255b6-V.jpg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857621" y="3500438"/>
            <a:ext cx="1500197" cy="2357454"/>
          </a:xfrm>
          <a:prstGeom prst="rect">
            <a:avLst/>
          </a:prstGeom>
        </p:spPr>
      </p:pic>
      <p:pic>
        <p:nvPicPr>
          <p:cNvPr id="8" name="Рисунок 7" descr="IMG_20201014_104915.jpg"/>
          <p:cNvPicPr/>
          <p:nvPr/>
        </p:nvPicPr>
        <p:blipFill>
          <a:blip r:embed="rId8" cstate="print"/>
          <a:stretch>
            <a:fillRect/>
          </a:stretch>
        </p:blipFill>
        <p:spPr>
          <a:xfrm rot="5400000">
            <a:off x="5679289" y="3750471"/>
            <a:ext cx="2357454" cy="1857388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C:\Users\OLGA\Desktop\hello_html_m3b8043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286000" y="500042"/>
            <a:ext cx="45720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 smtClean="0"/>
              <a:t>Уважаемые воспитатели! </a:t>
            </a:r>
            <a:br>
              <a:rPr lang="ru-RU" sz="2800" b="1" i="1" dirty="0" smtClean="0"/>
            </a:br>
            <a:r>
              <a:rPr lang="ru-RU" sz="2800" b="1" i="1" dirty="0" smtClean="0"/>
              <a:t>Играйте со своими воспитанниками постоянно,</a:t>
            </a:r>
            <a:br>
              <a:rPr lang="ru-RU" sz="2800" b="1" i="1" dirty="0" smtClean="0"/>
            </a:br>
            <a:r>
              <a:rPr lang="ru-RU" sz="2800" b="1" i="1" dirty="0" smtClean="0"/>
              <a:t>Ведь игра -это именно тот вид деятельности, который ребенку доступен больше всего. </a:t>
            </a:r>
            <a:br>
              <a:rPr lang="ru-RU" sz="2800" b="1" i="1" dirty="0" smtClean="0"/>
            </a:br>
            <a:r>
              <a:rPr lang="ru-RU" sz="2800" b="1" i="1" dirty="0" smtClean="0"/>
              <a:t>именно в игре ребенок способен овладеть большим количеством знаний, умений и навыков, реализовать себя!</a:t>
            </a:r>
            <a:r>
              <a:rPr lang="ru-RU" sz="2800" b="1" dirty="0" smtClean="0">
                <a:ln>
                  <a:solidFill>
                    <a:schemeClr val="tx1"/>
                  </a:solidFill>
                </a:ln>
                <a:latin typeface="Bookman Old Style" pitchFamily="18" charset="0"/>
              </a:rPr>
              <a:t/>
            </a:r>
            <a:br>
              <a:rPr lang="ru-RU" sz="2800" b="1" dirty="0" smtClean="0">
                <a:ln>
                  <a:solidFill>
                    <a:schemeClr val="tx1"/>
                  </a:solidFill>
                </a:ln>
                <a:latin typeface="Bookman Old Style" pitchFamily="18" charset="0"/>
              </a:rPr>
            </a:br>
            <a:endParaRPr lang="ru-RU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OLGA\Desktop\hello_html_m3b8043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500166" y="1357298"/>
            <a:ext cx="614366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/>
              <a:t>Игровая технология – это организация педагогического процесса в форме различных педагогических игр.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OLGA\Desktop\hello_html_m3b8043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01158" cy="6858000"/>
          </a:xfrm>
          <a:prstGeom prst="rect">
            <a:avLst/>
          </a:prstGeom>
          <a:noFill/>
        </p:spPr>
      </p:pic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428596" y="857232"/>
            <a:ext cx="8143932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Цель игровой технологии- не менять ребёнка и не переделывать его,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не учить его каким-то специальным поведенческим навыкам,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а дать возможность </a:t>
            </a:r>
            <a:r>
              <a:rPr kumimoji="0" lang="ru-RU" sz="360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«прожить»</a:t>
            </a:r>
            <a:r>
              <a:rPr kumimoji="0" lang="ru-RU" sz="36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 в игре волнующие его ситуации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при полном внимании и сопереживании взрослого.</a:t>
            </a:r>
            <a:endParaRPr kumimoji="0" lang="ru-RU" sz="3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C:\Users\OLGA\Desktop\hello_html_m3b8043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642910" y="285728"/>
            <a:ext cx="6858048" cy="5893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3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Segoe UI" pitchFamily="34" charset="0"/>
              <a:ea typeface="Times New Roman" pitchFamily="18" charset="0"/>
              <a:cs typeface="Segoe UI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egoe UI" pitchFamily="34" charset="0"/>
                <a:ea typeface="Times New Roman" pitchFamily="18" charset="0"/>
                <a:cs typeface="Segoe UI" pitchFamily="34" charset="0"/>
              </a:rPr>
              <a:t>Целевые ориентации игровой технологии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Дидактические: расширение кругозора, познавательная деятельность, формирование определённых умений и навыков, развитие трудовых навыков.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Воспитывающие: воспитание самостоятельности, воли, сотрудничества, коллективизма,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коммуникативности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Развивающие: развитие внимания, памяти, речи, мышления,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умения сравнивать, сопоставлять, находить аналогии, воображения, фантазии,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творческих способностей, развитие мотивации учебной деятельности.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Социализирующие: приобщение к нормам и ценностям общества, адаптация к условиям среды,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саморегуляция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C:\Users\OLGA\Desktop\hello_html_m3b8043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928662" y="474345"/>
            <a:ext cx="757242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/>
              <a:t>Виды педагогических игр разнообразны.</a:t>
            </a:r>
            <a:br>
              <a:rPr lang="ru-RU" sz="2400" dirty="0"/>
            </a:br>
            <a:r>
              <a:rPr lang="ru-RU" sz="2400" dirty="0"/>
              <a:t>Они могут различаться</a:t>
            </a:r>
            <a:r>
              <a:rPr lang="ru-RU" sz="2400" dirty="0" smtClean="0"/>
              <a:t>:</a:t>
            </a:r>
          </a:p>
          <a:p>
            <a:r>
              <a:rPr lang="ru-RU" sz="2000" dirty="0" smtClean="0"/>
              <a:t>По </a:t>
            </a:r>
            <a:r>
              <a:rPr lang="ru-RU" sz="2000" dirty="0"/>
              <a:t>виду деятельности – двигательные, интеллектуальные, </a:t>
            </a:r>
            <a:r>
              <a:rPr lang="ru-RU" sz="2000" dirty="0" smtClean="0"/>
              <a:t>психологические и </a:t>
            </a:r>
            <a:r>
              <a:rPr lang="ru-RU" sz="2000" dirty="0"/>
              <a:t>т.д.;</a:t>
            </a:r>
          </a:p>
          <a:p>
            <a:r>
              <a:rPr lang="ru-RU" sz="2000" dirty="0"/>
              <a:t>По характеру педагогического процесса – обучающие, тренировочные, контролирующие, познавательные, воспитательные, развивающие, диагностические.</a:t>
            </a:r>
          </a:p>
          <a:p>
            <a:r>
              <a:rPr lang="ru-RU" sz="2000" dirty="0"/>
              <a:t>По характеру игровой методики – игры с правилами; игры с правилами устанавливаемыми по ходу игры, игры, где одна часть правил задана условиями игры, и устанавливается в зависимости от ее хода.</a:t>
            </a:r>
          </a:p>
          <a:p>
            <a:r>
              <a:rPr lang="ru-RU" sz="2000" dirty="0"/>
              <a:t>По содержанию – музыкальные, математические, социализирующие, логические и т.д.</a:t>
            </a:r>
          </a:p>
          <a:p>
            <a:r>
              <a:rPr lang="ru-RU" sz="2000" dirty="0"/>
              <a:t>По игровому оборудованию – настольные, компьютерные, театрализованные, сюжетно-ролевые, режиссерские и т.д.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C:\Users\OLGA\Desktop\hello_html_m3b8043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428596" y="214290"/>
            <a:ext cx="8143932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В работе с детьми раннего возраста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 я использую</a:t>
            </a:r>
            <a:r>
              <a:rPr kumimoji="0" lang="ru-RU" sz="36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следующие виды игр: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ru-RU" sz="3200" dirty="0" smtClean="0"/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3200" dirty="0" smtClean="0"/>
              <a:t>Пальчиковые игры.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28596" y="1785926"/>
            <a:ext cx="642940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endParaRPr lang="ru-RU" sz="3200" dirty="0" smtClean="0"/>
          </a:p>
          <a:p>
            <a:pPr>
              <a:buFont typeface="Arial" pitchFamily="34" charset="0"/>
              <a:buChar char="•"/>
            </a:pPr>
            <a:endParaRPr lang="ru-RU" sz="3200" dirty="0" smtClean="0"/>
          </a:p>
          <a:p>
            <a:pPr>
              <a:buFont typeface="Arial" pitchFamily="34" charset="0"/>
              <a:buChar char="•"/>
            </a:pPr>
            <a:r>
              <a:rPr lang="ru-RU" sz="3200" dirty="0" smtClean="0"/>
              <a:t>Хороводные игры - созданы по образцу народных игр и построены на основе сочетания простых повторяющихся движений и физических контактов участников.</a:t>
            </a:r>
          </a:p>
          <a:p>
            <a:r>
              <a:rPr lang="ru-RU" sz="3200" dirty="0" smtClean="0"/>
              <a:t>(«Каравай», «Раздувайся пузырь»)</a:t>
            </a:r>
            <a:endParaRPr lang="ru-RU"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OLGA\Desktop\hello_html_m3b8043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357158" y="428604"/>
            <a:ext cx="7146243" cy="446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Игры с правилами - в которых у малышей развивается умение управлять своим поведением,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внимательно слушать взрослого и действовать в соответствии с предложенной ролью.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 («Солнышко и дождик», «Воробышки и автомобиль», «Кот и мыши» и т. д.)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C:\Users\OLGA\Desktop\hello_html_m3b8043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0" y="428604"/>
            <a:ext cx="8929718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Словесные игры - это эффективный метод воспитания самостоятельности мышления и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развития речи у детей.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 Они построены на словах и действиях играющих, дети самостоятельно решают разнообразные мыслительные задачи: описывают предметы, выделяя характерные их признаки, отгадывают их по описанию, находят сходства и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 различия этих предметов и явлений природы.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( «Кто как кричит», «Мишка косолапый»,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 «Зайка беленький» и т. д.)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C:\Users\OLGA\Desktop\hello_html_m3b8043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609600" y="0"/>
            <a:ext cx="9753600" cy="7315200"/>
          </a:xfrm>
          <a:prstGeom prst="rect">
            <a:avLst/>
          </a:prstGeom>
          <a:noFill/>
        </p:spPr>
      </p:pic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0" y="428604"/>
            <a:ext cx="8874674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Настольно - печатные игры - это интересное занятие для детей при ознакомлении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с окружающим миром, миром животных и растений, явлениями живой и неживой природы.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Они разнообразны по видам: "лото", "домино", «Парные картинки». С помощью настольно-печатных игр можно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 успешно развивать речевые навыки, математические способности, логику, внимание, учиться моделировать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жизненные схемы и принимать решения.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284</Words>
  <Application>Microsoft Office PowerPoint</Application>
  <PresentationFormat>Экран (4:3)</PresentationFormat>
  <Paragraphs>61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Игровая  технология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Игровая  технлология</dc:title>
  <dc:creator>OLGA</dc:creator>
  <cp:lastModifiedBy>OLGA</cp:lastModifiedBy>
  <cp:revision>27</cp:revision>
  <dcterms:created xsi:type="dcterms:W3CDTF">2021-04-13T07:32:49Z</dcterms:created>
  <dcterms:modified xsi:type="dcterms:W3CDTF">2021-04-14T03:55:43Z</dcterms:modified>
</cp:coreProperties>
</file>